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Arvo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vo-bold.fntdata"/><Relationship Id="rId30" Type="http://schemas.openxmlformats.org/officeDocument/2006/relationships/font" Target="fonts/Arvo-regular.fntdata"/><Relationship Id="rId11" Type="http://schemas.openxmlformats.org/officeDocument/2006/relationships/slide" Target="slides/slide7.xml"/><Relationship Id="rId33" Type="http://schemas.openxmlformats.org/officeDocument/2006/relationships/font" Target="fonts/Arvo-boldItalic.fntdata"/><Relationship Id="rId10" Type="http://schemas.openxmlformats.org/officeDocument/2006/relationships/slide" Target="slides/slide6.xml"/><Relationship Id="rId32" Type="http://schemas.openxmlformats.org/officeDocument/2006/relationships/font" Target="fonts/Arvo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78b3029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f78b3029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f78b3029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f78b3029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f78b3029f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f78b3029f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f78b3029f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f78b3029f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78b3029f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78b3029f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f78b3029f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f78b3029f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f78b3029fd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f78b3029fd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f78b3029fd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f78b3029fd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78b3029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f78b3029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78b3029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78b3029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78b3029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78b3029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78b3029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78b3029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78b3029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78b3029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78b3029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78b3029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3.jpg"/><Relationship Id="rId7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Urzua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Vicente Rivas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Pablo Casas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 Valdivia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25" y="593759"/>
            <a:ext cx="2343925" cy="18578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Historias de usuario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464" name="Google Shape;464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65" name="Google Shape;465;p45"/>
          <p:cNvSpPr/>
          <p:nvPr/>
        </p:nvSpPr>
        <p:spPr>
          <a:xfrm>
            <a:off x="1735775" y="395587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5"/>
          <p:cNvSpPr/>
          <p:nvPr/>
        </p:nvSpPr>
        <p:spPr>
          <a:xfrm>
            <a:off x="4229700" y="395587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"/>
          <p:cNvSpPr/>
          <p:nvPr/>
        </p:nvSpPr>
        <p:spPr>
          <a:xfrm>
            <a:off x="6723625" y="395587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45"/>
          <p:cNvGrpSpPr/>
          <p:nvPr/>
        </p:nvGrpSpPr>
        <p:grpSpPr>
          <a:xfrm>
            <a:off x="1936986" y="4120301"/>
            <a:ext cx="282174" cy="355735"/>
            <a:chOff x="7144274" y="1500214"/>
            <a:chExt cx="282174" cy="355735"/>
          </a:xfrm>
        </p:grpSpPr>
        <p:sp>
          <p:nvSpPr>
            <p:cNvPr id="469" name="Google Shape;469;p45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45"/>
          <p:cNvSpPr txBox="1"/>
          <p:nvPr/>
        </p:nvSpPr>
        <p:spPr>
          <a:xfrm>
            <a:off x="1467863" y="4640475"/>
            <a:ext cx="1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Estudiante</a:t>
            </a:r>
            <a:endParaRPr/>
          </a:p>
        </p:txBody>
      </p:sp>
      <p:sp>
        <p:nvSpPr>
          <p:cNvPr id="476" name="Google Shape;476;p45"/>
          <p:cNvSpPr txBox="1"/>
          <p:nvPr/>
        </p:nvSpPr>
        <p:spPr>
          <a:xfrm>
            <a:off x="3862800" y="4640475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Desarrollador</a:t>
            </a:r>
            <a:endParaRPr/>
          </a:p>
        </p:txBody>
      </p:sp>
      <p:sp>
        <p:nvSpPr>
          <p:cNvPr id="477" name="Google Shape;477;p45"/>
          <p:cNvSpPr txBox="1"/>
          <p:nvPr/>
        </p:nvSpPr>
        <p:spPr>
          <a:xfrm>
            <a:off x="6590575" y="4640475"/>
            <a:ext cx="9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Docente</a:t>
            </a:r>
            <a:endParaRPr/>
          </a:p>
        </p:txBody>
      </p:sp>
      <p:grpSp>
        <p:nvGrpSpPr>
          <p:cNvPr id="478" name="Google Shape;478;p45"/>
          <p:cNvGrpSpPr/>
          <p:nvPr/>
        </p:nvGrpSpPr>
        <p:grpSpPr>
          <a:xfrm>
            <a:off x="4432436" y="4119721"/>
            <a:ext cx="279132" cy="356875"/>
            <a:chOff x="8047661" y="1969046"/>
            <a:chExt cx="279132" cy="356875"/>
          </a:xfrm>
        </p:grpSpPr>
        <p:sp>
          <p:nvSpPr>
            <p:cNvPr id="479" name="Google Shape;479;p45"/>
            <p:cNvSpPr/>
            <p:nvPr/>
          </p:nvSpPr>
          <p:spPr>
            <a:xfrm>
              <a:off x="8169502" y="2126115"/>
              <a:ext cx="33961" cy="15713"/>
            </a:xfrm>
            <a:custGeom>
              <a:rect b="b" l="l" r="r" t="t"/>
              <a:pathLst>
                <a:path extrusionOk="0" h="496" w="1072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8141592" y="2047517"/>
              <a:ext cx="27562" cy="10581"/>
            </a:xfrm>
            <a:custGeom>
              <a:rect b="b" l="l" r="r" t="t"/>
              <a:pathLst>
                <a:path extrusionOk="0" h="334" w="87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8203431" y="2047517"/>
              <a:ext cx="27181" cy="10581"/>
            </a:xfrm>
            <a:custGeom>
              <a:rect b="b" l="l" r="r" t="t"/>
              <a:pathLst>
                <a:path extrusionOk="0" h="334" w="858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8047661" y="1969046"/>
              <a:ext cx="279132" cy="356875"/>
            </a:xfrm>
            <a:custGeom>
              <a:rect b="b" l="l" r="r" t="t"/>
              <a:pathLst>
                <a:path extrusionOk="0" h="11265" w="8811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45"/>
          <p:cNvGrpSpPr/>
          <p:nvPr/>
        </p:nvGrpSpPr>
        <p:grpSpPr>
          <a:xfrm>
            <a:off x="6935406" y="4124088"/>
            <a:ext cx="261043" cy="348163"/>
            <a:chOff x="5807156" y="2881113"/>
            <a:chExt cx="261043" cy="348163"/>
          </a:xfrm>
        </p:grpSpPr>
        <p:sp>
          <p:nvSpPr>
            <p:cNvPr id="484" name="Google Shape;484;p45"/>
            <p:cNvSpPr/>
            <p:nvPr/>
          </p:nvSpPr>
          <p:spPr>
            <a:xfrm>
              <a:off x="5807156" y="2881113"/>
              <a:ext cx="261043" cy="348163"/>
            </a:xfrm>
            <a:custGeom>
              <a:rect b="b" l="l" r="r" t="t"/>
              <a:pathLst>
                <a:path extrusionOk="0" h="10990" w="824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5916547" y="3055828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900707" y="30123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5965556" y="301236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5933116" y="3206625"/>
              <a:ext cx="10613" cy="10201"/>
            </a:xfrm>
            <a:custGeom>
              <a:rect b="b" l="l" r="r" t="t"/>
              <a:pathLst>
                <a:path extrusionOk="0" h="322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45"/>
          <p:cNvSpPr/>
          <p:nvPr/>
        </p:nvSpPr>
        <p:spPr>
          <a:xfrm>
            <a:off x="1221350" y="2701225"/>
            <a:ext cx="1713452" cy="1107648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Necesito que mi privacidad esté protegida mientras se utiliza el software de análisis de imágenes.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3715275" y="2701225"/>
            <a:ext cx="1713452" cy="1107648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Necesito actualizar el software.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5"/>
          <p:cNvSpPr/>
          <p:nvPr/>
        </p:nvSpPr>
        <p:spPr>
          <a:xfrm>
            <a:off x="3715275" y="1490000"/>
            <a:ext cx="1713452" cy="1107648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Necesito configurar los parámetros de sensibilidad 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 especificidad del análisis de engagement.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6209200" y="2701225"/>
            <a:ext cx="1713452" cy="1107648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Necesito recibir alertas en tiempo real cuando el nivel de engagement de mis alumnos disminuya.</a:t>
            </a:r>
            <a:endParaRPr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6209200" y="1490000"/>
            <a:ext cx="1713452" cy="1107648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Necesito métricas o indicadores que me faciliten ver el estado de progreso en el rendimiento de mis alumnos a lo largo del tiempo.</a:t>
            </a:r>
            <a:endParaRPr sz="8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6209200" y="278775"/>
            <a:ext cx="1713452" cy="1107648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Necesito visualizar el estado de engagement de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cada estudiante en una interfaz gráfica.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/>
          <p:nvPr/>
        </p:nvSpPr>
        <p:spPr>
          <a:xfrm>
            <a:off x="938488" y="1665600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Configurar Parámetros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46"/>
          <p:cNvSpPr/>
          <p:nvPr/>
        </p:nvSpPr>
        <p:spPr>
          <a:xfrm>
            <a:off x="938488" y="1241200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Interfaz Engagement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46"/>
          <p:cNvSpPr txBox="1"/>
          <p:nvPr/>
        </p:nvSpPr>
        <p:spPr>
          <a:xfrm>
            <a:off x="5012438" y="1640700"/>
            <a:ext cx="2800500" cy="3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del Modelo de Reconocimiento (Entrenamiento)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dashboard para visualizar el engagement.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de cámara física.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46"/>
          <p:cNvSpPr txBox="1"/>
          <p:nvPr>
            <p:ph idx="4294967295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Sprint 1</a:t>
            </a:r>
            <a:endParaRPr sz="2400">
              <a:solidFill>
                <a:schemeClr val="lt2"/>
              </a:solidFill>
            </a:endParaRPr>
          </a:p>
        </p:txBody>
      </p:sp>
      <p:cxnSp>
        <p:nvCxnSpPr>
          <p:cNvPr id="504" name="Google Shape;50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05" name="Google Shape;50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"/>
          <p:cNvSpPr/>
          <p:nvPr/>
        </p:nvSpPr>
        <p:spPr>
          <a:xfrm>
            <a:off x="938500" y="2533025"/>
            <a:ext cx="2552575" cy="628550"/>
          </a:xfrm>
          <a:prstGeom prst="flowChartMagneticDisk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Estado de Progreso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7"/>
          <p:cNvSpPr/>
          <p:nvPr/>
        </p:nvSpPr>
        <p:spPr>
          <a:xfrm>
            <a:off x="938500" y="2107175"/>
            <a:ext cx="2552575" cy="628550"/>
          </a:xfrm>
          <a:prstGeom prst="flowChartMagneticDisk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Actualizar Software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7"/>
          <p:cNvSpPr txBox="1"/>
          <p:nvPr/>
        </p:nvSpPr>
        <p:spPr>
          <a:xfrm>
            <a:off x="5055850" y="1575850"/>
            <a:ext cx="2800500" cy="3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 configuraciones de parámetros y actualizaciones.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7"/>
          <p:cNvSpPr/>
          <p:nvPr/>
        </p:nvSpPr>
        <p:spPr>
          <a:xfrm>
            <a:off x="938488" y="1665600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Configurar Parámetros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7"/>
          <p:cNvSpPr/>
          <p:nvPr/>
        </p:nvSpPr>
        <p:spPr>
          <a:xfrm>
            <a:off x="938488" y="1241200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Interfaz Engagement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47"/>
          <p:cNvSpPr txBox="1"/>
          <p:nvPr>
            <p:ph idx="4294967295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Sprint 2</a:t>
            </a:r>
            <a:endParaRPr sz="2400">
              <a:solidFill>
                <a:schemeClr val="lt2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17" name="Google Shape;51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8" name="Google Shape;518;p47"/>
          <p:cNvCxnSpPr/>
          <p:nvPr/>
        </p:nvCxnSpPr>
        <p:spPr>
          <a:xfrm>
            <a:off x="1187788" y="2492425"/>
            <a:ext cx="1985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/>
          <p:nvPr/>
        </p:nvSpPr>
        <p:spPr>
          <a:xfrm>
            <a:off x="5055850" y="1575850"/>
            <a:ext cx="2800500" cy="3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Crear alertas de engagement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Garantizar la privacidad.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8"/>
          <p:cNvSpPr/>
          <p:nvPr/>
        </p:nvSpPr>
        <p:spPr>
          <a:xfrm>
            <a:off x="938488" y="3400425"/>
            <a:ext cx="2552575" cy="628550"/>
          </a:xfrm>
          <a:prstGeom prst="flowChartMagneticDisk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Privacidad Protegida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48"/>
          <p:cNvSpPr/>
          <p:nvPr/>
        </p:nvSpPr>
        <p:spPr>
          <a:xfrm>
            <a:off x="938488" y="2973125"/>
            <a:ext cx="2552575" cy="628550"/>
          </a:xfrm>
          <a:prstGeom prst="flowChartMagneticDisk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Recibir Alertas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48"/>
          <p:cNvSpPr/>
          <p:nvPr/>
        </p:nvSpPr>
        <p:spPr>
          <a:xfrm>
            <a:off x="938500" y="2533000"/>
            <a:ext cx="2552575" cy="628550"/>
          </a:xfrm>
          <a:prstGeom prst="flowChartMagneticDisk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Estado de Progreso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48"/>
          <p:cNvSpPr/>
          <p:nvPr/>
        </p:nvSpPr>
        <p:spPr>
          <a:xfrm>
            <a:off x="938500" y="2107150"/>
            <a:ext cx="2552575" cy="628550"/>
          </a:xfrm>
          <a:prstGeom prst="flowChartMagneticDisk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Actualizar Software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48"/>
          <p:cNvSpPr/>
          <p:nvPr/>
        </p:nvSpPr>
        <p:spPr>
          <a:xfrm>
            <a:off x="938488" y="1665575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Configurar Parámetros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48"/>
          <p:cNvSpPr/>
          <p:nvPr/>
        </p:nvSpPr>
        <p:spPr>
          <a:xfrm>
            <a:off x="938488" y="1241175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Interfaz Engagement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48"/>
          <p:cNvSpPr txBox="1"/>
          <p:nvPr>
            <p:ph idx="4294967295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Sprint 3</a:t>
            </a:r>
            <a:endParaRPr sz="2400">
              <a:solidFill>
                <a:schemeClr val="lt2"/>
              </a:solidFill>
            </a:endParaRPr>
          </a:p>
        </p:txBody>
      </p:sp>
      <p:cxnSp>
        <p:nvCxnSpPr>
          <p:cNvPr id="531" name="Google Shape;531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32" name="Google Shape;53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 txBox="1"/>
          <p:nvPr/>
        </p:nvSpPr>
        <p:spPr>
          <a:xfrm>
            <a:off x="5055850" y="1575850"/>
            <a:ext cx="2800500" cy="3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Desarrollar reportes automáticos y visualizar métricas.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Implementar Modo de Simulación.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49"/>
          <p:cNvSpPr/>
          <p:nvPr/>
        </p:nvSpPr>
        <p:spPr>
          <a:xfrm>
            <a:off x="938500" y="4267875"/>
            <a:ext cx="2552575" cy="628550"/>
          </a:xfrm>
          <a:prstGeom prst="flowChartMagneticDisk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Modo de Simulación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938500" y="3839125"/>
            <a:ext cx="2552575" cy="628550"/>
          </a:xfrm>
          <a:prstGeom prst="flowChartMagneticDisk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Reportes Automáticos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49"/>
          <p:cNvSpPr/>
          <p:nvPr/>
        </p:nvSpPr>
        <p:spPr>
          <a:xfrm>
            <a:off x="938488" y="3400450"/>
            <a:ext cx="2552575" cy="628550"/>
          </a:xfrm>
          <a:prstGeom prst="flowChartMagneticDisk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Privacidad Protegida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9"/>
          <p:cNvSpPr/>
          <p:nvPr/>
        </p:nvSpPr>
        <p:spPr>
          <a:xfrm>
            <a:off x="938488" y="2973150"/>
            <a:ext cx="2552575" cy="628550"/>
          </a:xfrm>
          <a:prstGeom prst="flowChartMagneticDisk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Recibir Alertas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49"/>
          <p:cNvSpPr/>
          <p:nvPr/>
        </p:nvSpPr>
        <p:spPr>
          <a:xfrm>
            <a:off x="938500" y="2533025"/>
            <a:ext cx="2552575" cy="628550"/>
          </a:xfrm>
          <a:prstGeom prst="flowChartMagneticDisk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Estado de Progreso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938500" y="2107175"/>
            <a:ext cx="2552575" cy="628550"/>
          </a:xfrm>
          <a:prstGeom prst="flowChartMagneticDisk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Actualizar Software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49"/>
          <p:cNvSpPr/>
          <p:nvPr/>
        </p:nvSpPr>
        <p:spPr>
          <a:xfrm>
            <a:off x="938488" y="1665600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Configurar Parámetros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49"/>
          <p:cNvSpPr/>
          <p:nvPr/>
        </p:nvSpPr>
        <p:spPr>
          <a:xfrm>
            <a:off x="938488" y="1241200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Interfaz Engagement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49"/>
          <p:cNvSpPr txBox="1"/>
          <p:nvPr>
            <p:ph idx="4294967295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Sprint 4</a:t>
            </a:r>
            <a:endParaRPr sz="2400">
              <a:solidFill>
                <a:schemeClr val="lt2"/>
              </a:solidFill>
            </a:endParaRPr>
          </a:p>
        </p:txBody>
      </p:sp>
      <p:cxnSp>
        <p:nvCxnSpPr>
          <p:cNvPr id="547" name="Google Shape;547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48" name="Google Shape;54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0"/>
          <p:cNvSpPr txBox="1"/>
          <p:nvPr/>
        </p:nvSpPr>
        <p:spPr>
          <a:xfrm>
            <a:off x="5033321" y="1503825"/>
            <a:ext cx="22662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Sprints</a:t>
            </a:r>
            <a:endParaRPr sz="205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50"/>
          <p:cNvSpPr/>
          <p:nvPr/>
        </p:nvSpPr>
        <p:spPr>
          <a:xfrm>
            <a:off x="938500" y="4259788"/>
            <a:ext cx="2552575" cy="628550"/>
          </a:xfrm>
          <a:prstGeom prst="flowChartMagneticDisk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Modo de Simulación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50"/>
          <p:cNvSpPr/>
          <p:nvPr/>
        </p:nvSpPr>
        <p:spPr>
          <a:xfrm>
            <a:off x="938500" y="3831038"/>
            <a:ext cx="2552575" cy="628550"/>
          </a:xfrm>
          <a:prstGeom prst="flowChartMagneticDisk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Reportes Automáticos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50"/>
          <p:cNvSpPr/>
          <p:nvPr/>
        </p:nvSpPr>
        <p:spPr>
          <a:xfrm>
            <a:off x="938488" y="3392363"/>
            <a:ext cx="2552575" cy="628550"/>
          </a:xfrm>
          <a:prstGeom prst="flowChartMagneticDisk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Privacidad Protegida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50"/>
          <p:cNvSpPr/>
          <p:nvPr/>
        </p:nvSpPr>
        <p:spPr>
          <a:xfrm>
            <a:off x="938488" y="2965063"/>
            <a:ext cx="2552575" cy="628550"/>
          </a:xfrm>
          <a:prstGeom prst="flowChartMagneticDisk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Recibir Alertas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50"/>
          <p:cNvSpPr/>
          <p:nvPr/>
        </p:nvSpPr>
        <p:spPr>
          <a:xfrm>
            <a:off x="938500" y="2524938"/>
            <a:ext cx="2552575" cy="628550"/>
          </a:xfrm>
          <a:prstGeom prst="flowChartMagneticDisk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Estado de Progreso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50"/>
          <p:cNvSpPr/>
          <p:nvPr/>
        </p:nvSpPr>
        <p:spPr>
          <a:xfrm>
            <a:off x="938500" y="2099088"/>
            <a:ext cx="2552575" cy="628550"/>
          </a:xfrm>
          <a:prstGeom prst="flowChartMagneticDisk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Actualizar Software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50"/>
          <p:cNvSpPr/>
          <p:nvPr/>
        </p:nvSpPr>
        <p:spPr>
          <a:xfrm>
            <a:off x="938488" y="1657513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Configurar Parámetros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50"/>
          <p:cNvSpPr/>
          <p:nvPr/>
        </p:nvSpPr>
        <p:spPr>
          <a:xfrm>
            <a:off x="938488" y="1233113"/>
            <a:ext cx="2552575" cy="628550"/>
          </a:xfrm>
          <a:prstGeom prst="flowChartMagneticDisk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Interfaz Engagement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50"/>
          <p:cNvSpPr/>
          <p:nvPr/>
        </p:nvSpPr>
        <p:spPr>
          <a:xfrm>
            <a:off x="5697600" y="2491075"/>
            <a:ext cx="237600" cy="252900"/>
          </a:xfrm>
          <a:prstGeom prst="ellipse">
            <a:avLst/>
          </a:prstGeom>
          <a:gradFill>
            <a:gsLst>
              <a:gs pos="0">
                <a:srgbClr val="FFC882"/>
              </a:gs>
              <a:gs pos="100000">
                <a:srgbClr val="F58E09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50"/>
          <p:cNvSpPr txBox="1"/>
          <p:nvPr/>
        </p:nvSpPr>
        <p:spPr>
          <a:xfrm>
            <a:off x="5973525" y="2459725"/>
            <a:ext cx="132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1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50"/>
          <p:cNvSpPr/>
          <p:nvPr/>
        </p:nvSpPr>
        <p:spPr>
          <a:xfrm>
            <a:off x="5697600" y="2911775"/>
            <a:ext cx="237600" cy="252900"/>
          </a:xfrm>
          <a:prstGeom prst="ellipse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50"/>
          <p:cNvSpPr txBox="1"/>
          <p:nvPr/>
        </p:nvSpPr>
        <p:spPr>
          <a:xfrm>
            <a:off x="5973525" y="2880425"/>
            <a:ext cx="132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2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50"/>
          <p:cNvSpPr/>
          <p:nvPr/>
        </p:nvSpPr>
        <p:spPr>
          <a:xfrm>
            <a:off x="5697600" y="3332475"/>
            <a:ext cx="237600" cy="252900"/>
          </a:xfrm>
          <a:prstGeom prst="ellipse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50"/>
          <p:cNvSpPr txBox="1"/>
          <p:nvPr/>
        </p:nvSpPr>
        <p:spPr>
          <a:xfrm>
            <a:off x="5973525" y="3301125"/>
            <a:ext cx="132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3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50"/>
          <p:cNvSpPr/>
          <p:nvPr/>
        </p:nvSpPr>
        <p:spPr>
          <a:xfrm>
            <a:off x="5697600" y="3784525"/>
            <a:ext cx="237600" cy="252900"/>
          </a:xfrm>
          <a:prstGeom prst="ellipse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50"/>
          <p:cNvSpPr txBox="1"/>
          <p:nvPr/>
        </p:nvSpPr>
        <p:spPr>
          <a:xfrm>
            <a:off x="5973525" y="3753175"/>
            <a:ext cx="132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 4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50"/>
          <p:cNvSpPr txBox="1"/>
          <p:nvPr>
            <p:ph idx="4294967295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Product Backlog</a:t>
            </a:r>
            <a:endParaRPr sz="2400">
              <a:solidFill>
                <a:schemeClr val="lt2"/>
              </a:solidFill>
            </a:endParaRPr>
          </a:p>
        </p:txBody>
      </p:sp>
      <p:cxnSp>
        <p:nvCxnSpPr>
          <p:cNvPr id="571" name="Google Shape;57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72" name="Google Shape;57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578" name="Google Shape;578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79" name="Google Shape;5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38" y="1151875"/>
            <a:ext cx="7873732" cy="345227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586" name="Google Shape;586;p52"/>
          <p:cNvSpPr txBox="1"/>
          <p:nvPr>
            <p:ph idx="2" type="title"/>
          </p:nvPr>
        </p:nvSpPr>
        <p:spPr>
          <a:xfrm>
            <a:off x="1338213" y="250557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JORDAN URZÚA</a:t>
            </a:r>
            <a:endParaRPr/>
          </a:p>
        </p:txBody>
      </p:sp>
      <p:sp>
        <p:nvSpPr>
          <p:cNvPr id="587" name="Google Shape;587;p52"/>
          <p:cNvSpPr txBox="1"/>
          <p:nvPr>
            <p:ph idx="1" type="subTitle"/>
          </p:nvPr>
        </p:nvSpPr>
        <p:spPr>
          <a:xfrm>
            <a:off x="1746350" y="1306000"/>
            <a:ext cx="27276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</a:t>
            </a:r>
            <a:r>
              <a:rPr lang="en" sz="1400"/>
              <a:t>Consolidé mis habilidades en la planificación y ejecución de proyectos complejos, clave para mi crecimiento profesional.</a:t>
            </a:r>
            <a:r>
              <a:rPr lang="en" sz="1400"/>
              <a:t>”</a:t>
            </a:r>
            <a:endParaRPr sz="1400"/>
          </a:p>
        </p:txBody>
      </p:sp>
      <p:sp>
        <p:nvSpPr>
          <p:cNvPr id="588" name="Google Shape;588;p52"/>
          <p:cNvSpPr txBox="1"/>
          <p:nvPr>
            <p:ph idx="3" type="title"/>
          </p:nvPr>
        </p:nvSpPr>
        <p:spPr>
          <a:xfrm>
            <a:off x="1499863" y="41581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CLAUDIO VALDIVIA</a:t>
            </a:r>
            <a:endParaRPr/>
          </a:p>
        </p:txBody>
      </p:sp>
      <p:sp>
        <p:nvSpPr>
          <p:cNvPr id="589" name="Google Shape;589;p52"/>
          <p:cNvSpPr txBox="1"/>
          <p:nvPr>
            <p:ph idx="4" type="subTitle"/>
          </p:nvPr>
        </p:nvSpPr>
        <p:spPr>
          <a:xfrm>
            <a:off x="1307575" y="3132413"/>
            <a:ext cx="31122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300"/>
              <a:t>El proyecto promete ser una herramienta que </a:t>
            </a:r>
            <a:r>
              <a:rPr lang="en" sz="1300"/>
              <a:t>permitirá</a:t>
            </a:r>
            <a:r>
              <a:rPr lang="en" sz="1300"/>
              <a:t> a los docentes ayudar al desarrollo de sus estudiantes”</a:t>
            </a:r>
            <a:endParaRPr sz="1300"/>
          </a:p>
        </p:txBody>
      </p:sp>
      <p:sp>
        <p:nvSpPr>
          <p:cNvPr id="590" name="Google Shape;590;p52"/>
          <p:cNvSpPr txBox="1"/>
          <p:nvPr>
            <p:ph idx="5" type="title"/>
          </p:nvPr>
        </p:nvSpPr>
        <p:spPr>
          <a:xfrm>
            <a:off x="5078163" y="245020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JOSE PABLO CASAS</a:t>
            </a:r>
            <a:endParaRPr/>
          </a:p>
        </p:txBody>
      </p:sp>
      <p:sp>
        <p:nvSpPr>
          <p:cNvPr id="591" name="Google Shape;591;p52"/>
          <p:cNvSpPr txBox="1"/>
          <p:nvPr>
            <p:ph idx="6" type="subTitle"/>
          </p:nvPr>
        </p:nvSpPr>
        <p:spPr>
          <a:xfrm>
            <a:off x="4977475" y="1370575"/>
            <a:ext cx="3018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“El proyecto demuestra la capacidad profesional de adaptarse a nuevos </a:t>
            </a:r>
            <a:r>
              <a:rPr lang="en" sz="1300"/>
              <a:t>desafíos</a:t>
            </a:r>
            <a:r>
              <a:rPr lang="en" sz="1300"/>
              <a:t> y utilizar lo aprendido para brindar una </a:t>
            </a:r>
            <a:r>
              <a:rPr lang="en" sz="1300"/>
              <a:t>solución</a:t>
            </a:r>
            <a:r>
              <a:rPr lang="en" sz="1300"/>
              <a:t>.”</a:t>
            </a:r>
            <a:endParaRPr sz="1300"/>
          </a:p>
        </p:txBody>
      </p:sp>
      <p:sp>
        <p:nvSpPr>
          <p:cNvPr id="592" name="Google Shape;592;p52"/>
          <p:cNvSpPr txBox="1"/>
          <p:nvPr>
            <p:ph idx="7" type="title"/>
          </p:nvPr>
        </p:nvSpPr>
        <p:spPr>
          <a:xfrm>
            <a:off x="5078163" y="411980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VICENTE RIVAS</a:t>
            </a:r>
            <a:endParaRPr/>
          </a:p>
        </p:txBody>
      </p:sp>
      <p:sp>
        <p:nvSpPr>
          <p:cNvPr id="593" name="Google Shape;593;p52"/>
          <p:cNvSpPr txBox="1"/>
          <p:nvPr>
            <p:ph idx="8" type="subTitle"/>
          </p:nvPr>
        </p:nvSpPr>
        <p:spPr>
          <a:xfrm>
            <a:off x="5078175" y="3111225"/>
            <a:ext cx="27276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“Complementa habilidades aprendidas y aprendo nuevas habilidades profesionales.</a:t>
            </a:r>
            <a:r>
              <a:rPr lang="en" sz="1400"/>
              <a:t>”</a:t>
            </a:r>
            <a:endParaRPr sz="1400"/>
          </a:p>
        </p:txBody>
      </p:sp>
      <p:cxnSp>
        <p:nvCxnSpPr>
          <p:cNvPr id="594" name="Google Shape;594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595" name="Google Shape;595;p52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596" name="Google Shape;596;p52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97" name="Google Shape;59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cxnSp>
        <p:nvCxnSpPr>
          <p:cNvPr id="202" name="Google Shape;202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03" name="Google Shape;203;p37"/>
          <p:cNvGrpSpPr/>
          <p:nvPr/>
        </p:nvGrpSpPr>
        <p:grpSpPr>
          <a:xfrm>
            <a:off x="1124614" y="1211275"/>
            <a:ext cx="5266814" cy="3441851"/>
            <a:chOff x="4951690" y="2170612"/>
            <a:chExt cx="3952878" cy="2583196"/>
          </a:xfrm>
        </p:grpSpPr>
        <p:grpSp>
          <p:nvGrpSpPr>
            <p:cNvPr id="204" name="Google Shape;204;p37"/>
            <p:cNvGrpSpPr/>
            <p:nvPr/>
          </p:nvGrpSpPr>
          <p:grpSpPr>
            <a:xfrm>
              <a:off x="5048946" y="2252100"/>
              <a:ext cx="3757979" cy="2501708"/>
              <a:chOff x="2695021" y="1805325"/>
              <a:chExt cx="3757979" cy="2501708"/>
            </a:xfrm>
          </p:grpSpPr>
          <p:sp>
            <p:nvSpPr>
              <p:cNvPr id="205" name="Google Shape;205;p37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7"/>
              <p:cNvSpPr/>
              <p:nvPr/>
            </p:nvSpPr>
            <p:spPr>
              <a:xfrm>
                <a:off x="2695022" y="3762245"/>
                <a:ext cx="1913463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7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7"/>
              <p:cNvSpPr/>
              <p:nvPr/>
            </p:nvSpPr>
            <p:spPr>
              <a:xfrm>
                <a:off x="3401867" y="2531628"/>
                <a:ext cx="3051133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7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7"/>
              <p:cNvSpPr/>
              <p:nvPr/>
            </p:nvSpPr>
            <p:spPr>
              <a:xfrm>
                <a:off x="2785798" y="1805325"/>
                <a:ext cx="2367312" cy="40380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7"/>
              <p:cNvSpPr/>
              <p:nvPr/>
            </p:nvSpPr>
            <p:spPr>
              <a:xfrm>
                <a:off x="5210053" y="4266673"/>
                <a:ext cx="1169856" cy="40360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37"/>
            <p:cNvGrpSpPr/>
            <p:nvPr/>
          </p:nvGrpSpPr>
          <p:grpSpPr>
            <a:xfrm>
              <a:off x="4951690" y="2170612"/>
              <a:ext cx="3952878" cy="2051000"/>
              <a:chOff x="2597765" y="1723837"/>
              <a:chExt cx="3952878" cy="2051000"/>
            </a:xfrm>
          </p:grpSpPr>
          <p:sp>
            <p:nvSpPr>
              <p:cNvPr id="213" name="Google Shape;213;p37"/>
              <p:cNvSpPr/>
              <p:nvPr/>
            </p:nvSpPr>
            <p:spPr>
              <a:xfrm>
                <a:off x="3585586" y="1723837"/>
                <a:ext cx="272205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1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4" name="Google Shape;214;p37"/>
              <p:cNvSpPr/>
              <p:nvPr/>
            </p:nvSpPr>
            <p:spPr>
              <a:xfrm>
                <a:off x="6309028" y="2311963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4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5" name="Google Shape;215;p37"/>
              <p:cNvSpPr/>
              <p:nvPr/>
            </p:nvSpPr>
            <p:spPr>
              <a:xfrm>
                <a:off x="2597765" y="3565409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8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16" name="Google Shape;216;p37"/>
          <p:cNvSpPr txBox="1"/>
          <p:nvPr/>
        </p:nvSpPr>
        <p:spPr>
          <a:xfrm>
            <a:off x="2196000" y="149035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7"/>
          <p:cNvSpPr/>
          <p:nvPr/>
        </p:nvSpPr>
        <p:spPr>
          <a:xfrm>
            <a:off x="3355899" y="12112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3118600" y="149035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4390649" y="12112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4153350" y="149035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6361500" y="1971700"/>
            <a:ext cx="10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4390649" y="2836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4070850" y="3115500"/>
            <a:ext cx="10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3355899" y="2836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3118600" y="311550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Equipo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2321149" y="2836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2042600" y="3115500"/>
            <a:ext cx="9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Evidencias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1445850" y="3542225"/>
            <a:ext cx="91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Historias de usuario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2279899" y="4476550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1960100" y="4122875"/>
            <a:ext cx="10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6130350" y="4526688"/>
            <a:ext cx="178800" cy="178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4365024" y="4476550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032475" y="4122875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3282199" y="4476550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10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2962400" y="4122875"/>
            <a:ext cx="10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Carta Gantt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42" name="Google Shape;242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3" name="Google Shape;243;p38"/>
          <p:cNvSpPr txBox="1"/>
          <p:nvPr/>
        </p:nvSpPr>
        <p:spPr>
          <a:xfrm>
            <a:off x="938500" y="1270925"/>
            <a:ext cx="46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Proyecto de carácter innovativo que busca asistir a los docentes en su labor de educador de manera efectiva e integradora. mejorando así la calidad del modelo educativo entregado a todo estudiante independiente de sus capacidades y fortalezas.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0" name="Google Shape;250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1" name="Google Shape;251;p39"/>
          <p:cNvSpPr txBox="1"/>
          <p:nvPr/>
        </p:nvSpPr>
        <p:spPr>
          <a:xfrm>
            <a:off x="938500" y="1270925"/>
            <a:ext cx="46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“La educación se enfrenta al desafío de adaptarse a modalidades mixtas de enseñanza presencial y en línea, destacando la necesidad de herramientas que apoyen la interacción y el compromiso activo de los estudiantes, independientemente de su ubicación física.”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938500" y="445025"/>
            <a:ext cx="2096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8" name="Google Shape;258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59" name="Google Shape;259;p40"/>
          <p:cNvGrpSpPr/>
          <p:nvPr/>
        </p:nvGrpSpPr>
        <p:grpSpPr>
          <a:xfrm>
            <a:off x="5114416" y="1386420"/>
            <a:ext cx="3576400" cy="2728066"/>
            <a:chOff x="238125" y="1973675"/>
            <a:chExt cx="2558775" cy="1951825"/>
          </a:xfrm>
        </p:grpSpPr>
        <p:sp>
          <p:nvSpPr>
            <p:cNvPr id="260" name="Google Shape;260;p40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550" y="1528113"/>
            <a:ext cx="3279025" cy="19782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40"/>
          <p:cNvSpPr txBox="1"/>
          <p:nvPr>
            <p:ph idx="4294967295" type="subTitle"/>
          </p:nvPr>
        </p:nvSpPr>
        <p:spPr>
          <a:xfrm>
            <a:off x="417723" y="2623450"/>
            <a:ext cx="1430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Asistencia en tiempo real a los docentes.</a:t>
            </a:r>
            <a:endParaRPr sz="1200"/>
          </a:p>
        </p:txBody>
      </p:sp>
      <p:sp>
        <p:nvSpPr>
          <p:cNvPr id="268" name="Google Shape;268;p40"/>
          <p:cNvSpPr/>
          <p:nvPr/>
        </p:nvSpPr>
        <p:spPr>
          <a:xfrm>
            <a:off x="752225" y="1720050"/>
            <a:ext cx="761700" cy="761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40"/>
          <p:cNvGrpSpPr/>
          <p:nvPr/>
        </p:nvGrpSpPr>
        <p:grpSpPr>
          <a:xfrm>
            <a:off x="937665" y="1906206"/>
            <a:ext cx="391271" cy="390542"/>
            <a:chOff x="1421638" y="4125629"/>
            <a:chExt cx="374709" cy="374010"/>
          </a:xfrm>
        </p:grpSpPr>
        <p:sp>
          <p:nvSpPr>
            <p:cNvPr id="270" name="Google Shape;270;p40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40"/>
          <p:cNvSpPr txBox="1"/>
          <p:nvPr>
            <p:ph idx="4294967295" type="subTitle"/>
          </p:nvPr>
        </p:nvSpPr>
        <p:spPr>
          <a:xfrm>
            <a:off x="1692348" y="2623450"/>
            <a:ext cx="1430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Clasifica y visualiza los estados de engagement de los alumnos.</a:t>
            </a:r>
            <a:endParaRPr sz="1200"/>
          </a:p>
        </p:txBody>
      </p:sp>
      <p:sp>
        <p:nvSpPr>
          <p:cNvPr id="273" name="Google Shape;273;p40"/>
          <p:cNvSpPr/>
          <p:nvPr/>
        </p:nvSpPr>
        <p:spPr>
          <a:xfrm>
            <a:off x="2026850" y="1720050"/>
            <a:ext cx="761700" cy="761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 txBox="1"/>
          <p:nvPr>
            <p:ph idx="4294967295" type="subTitle"/>
          </p:nvPr>
        </p:nvSpPr>
        <p:spPr>
          <a:xfrm>
            <a:off x="3035198" y="2623450"/>
            <a:ext cx="1430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Plataforma que permite medir niveles de engagement.</a:t>
            </a:r>
            <a:endParaRPr sz="1200"/>
          </a:p>
        </p:txBody>
      </p:sp>
      <p:sp>
        <p:nvSpPr>
          <p:cNvPr id="275" name="Google Shape;275;p40"/>
          <p:cNvSpPr/>
          <p:nvPr/>
        </p:nvSpPr>
        <p:spPr>
          <a:xfrm>
            <a:off x="3369700" y="1720050"/>
            <a:ext cx="761700" cy="761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40"/>
          <p:cNvGrpSpPr/>
          <p:nvPr/>
        </p:nvGrpSpPr>
        <p:grpSpPr>
          <a:xfrm>
            <a:off x="2258491" y="1858779"/>
            <a:ext cx="298416" cy="484236"/>
            <a:chOff x="2691555" y="2884503"/>
            <a:chExt cx="215044" cy="348924"/>
          </a:xfrm>
        </p:grpSpPr>
        <p:sp>
          <p:nvSpPr>
            <p:cNvPr id="277" name="Google Shape;277;p40"/>
            <p:cNvSpPr/>
            <p:nvPr/>
          </p:nvSpPr>
          <p:spPr>
            <a:xfrm>
              <a:off x="2691555" y="2884503"/>
              <a:ext cx="215044" cy="348924"/>
            </a:xfrm>
            <a:custGeom>
              <a:rect b="b" l="l" r="r" t="t"/>
              <a:pathLst>
                <a:path extrusionOk="0" h="11014" w="6788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2754535" y="2907503"/>
              <a:ext cx="126783" cy="127164"/>
            </a:xfrm>
            <a:custGeom>
              <a:rect b="b" l="l" r="r" t="t"/>
              <a:pathLst>
                <a:path extrusionOk="0" h="4014" w="4002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2781336" y="2931263"/>
              <a:ext cx="74321" cy="74353"/>
            </a:xfrm>
            <a:custGeom>
              <a:rect b="b" l="l" r="r" t="t"/>
              <a:pathLst>
                <a:path extrusionOk="0" h="2347" w="2346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40"/>
          <p:cNvGrpSpPr/>
          <p:nvPr/>
        </p:nvGrpSpPr>
        <p:grpSpPr>
          <a:xfrm>
            <a:off x="3601348" y="1908997"/>
            <a:ext cx="298411" cy="384969"/>
            <a:chOff x="913012" y="2421970"/>
            <a:chExt cx="272696" cy="351827"/>
          </a:xfrm>
        </p:grpSpPr>
        <p:sp>
          <p:nvSpPr>
            <p:cNvPr id="281" name="Google Shape;281;p40"/>
            <p:cNvSpPr/>
            <p:nvPr/>
          </p:nvSpPr>
          <p:spPr>
            <a:xfrm>
              <a:off x="913012" y="2421970"/>
              <a:ext cx="272696" cy="351827"/>
            </a:xfrm>
            <a:custGeom>
              <a:rect b="b" l="l" r="r" t="t"/>
              <a:pathLst>
                <a:path extrusionOk="0" h="11062" w="8574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1028146" y="2491719"/>
              <a:ext cx="37880" cy="32918"/>
            </a:xfrm>
            <a:custGeom>
              <a:rect b="b" l="l" r="r" t="t"/>
              <a:pathLst>
                <a:path extrusionOk="0" h="1035" w="1191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952769" y="2687447"/>
              <a:ext cx="16316" cy="16316"/>
            </a:xfrm>
            <a:custGeom>
              <a:rect b="b" l="l" r="r" t="t"/>
              <a:pathLst>
                <a:path extrusionOk="0" h="513" w="513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1130368" y="2687447"/>
              <a:ext cx="15934" cy="16316"/>
            </a:xfrm>
            <a:custGeom>
              <a:rect b="b" l="l" r="r" t="t"/>
              <a:pathLst>
                <a:path extrusionOk="0" h="513" w="501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59810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91" name="Google Shape;291;p41"/>
          <p:cNvCxnSpPr/>
          <p:nvPr/>
        </p:nvCxnSpPr>
        <p:spPr>
          <a:xfrm>
            <a:off x="5778775" y="24806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50" y="260788"/>
            <a:ext cx="4924923" cy="462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22000" fadeDir="5400012" kx="0" rotWithShape="0" algn="bl" stA="25000" stPos="0" sy="-100000" ky="0"/>
          </a:effectLst>
        </p:spPr>
      </p:pic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42"/>
          <p:cNvCxnSpPr/>
          <p:nvPr/>
        </p:nvCxnSpPr>
        <p:spPr>
          <a:xfrm>
            <a:off x="3190500" y="4756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12441" l="0" r="0" t="5865"/>
          <a:stretch/>
        </p:blipFill>
        <p:spPr>
          <a:xfrm>
            <a:off x="1708550" y="1230976"/>
            <a:ext cx="5726924" cy="3445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85725" endA="0" endPos="29000" fadeDir="5400012" kx="0" rotWithShape="0" algn="bl" stA="15000" stPos="0" sy="-100000" ky="0"/>
          </a:effectLst>
        </p:spPr>
      </p:pic>
      <p:sp>
        <p:nvSpPr>
          <p:cNvPr id="300" name="Google Shape;300;p42"/>
          <p:cNvSpPr txBox="1"/>
          <p:nvPr>
            <p:ph type="title"/>
          </p:nvPr>
        </p:nvSpPr>
        <p:spPr>
          <a:xfrm>
            <a:off x="3454500" y="475700"/>
            <a:ext cx="2235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Metodología</a:t>
            </a:r>
            <a:endParaRPr/>
          </a:p>
        </p:txBody>
      </p:sp>
      <p:sp>
        <p:nvSpPr>
          <p:cNvPr id="301" name="Google Shape;30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07" name="Google Shape;307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8" name="Google Shape;308;p43"/>
          <p:cNvSpPr/>
          <p:nvPr/>
        </p:nvSpPr>
        <p:spPr>
          <a:xfrm>
            <a:off x="3977649" y="2153927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6890429" y="1354485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3"/>
          <p:cNvSpPr/>
          <p:nvPr/>
        </p:nvSpPr>
        <p:spPr>
          <a:xfrm>
            <a:off x="901225" y="3236555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3"/>
          <p:cNvSpPr txBox="1"/>
          <p:nvPr/>
        </p:nvSpPr>
        <p:spPr>
          <a:xfrm>
            <a:off x="2230678" y="135448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José Pablo Casas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Especialista en Machine Learning &amp; Development Team (ML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2230678" y="323655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Vicente Rivas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Desarrollador Frontend &amp; Development Team (FE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3977649" y="3453912"/>
            <a:ext cx="1329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Mauricio Figueroa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Product Owner &amp; Development Team (PO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4" name="Google Shape;314;p43"/>
          <p:cNvSpPr txBox="1"/>
          <p:nvPr/>
        </p:nvSpPr>
        <p:spPr>
          <a:xfrm>
            <a:off x="5515188" y="1234450"/>
            <a:ext cx="13752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Claudio Valdivia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Scrum Master &amp; Development Team (SM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5515188" y="323655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Jordan Urzúa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Desarrollador Backend &amp; Development Team (BE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25" y="1354496"/>
            <a:ext cx="1329453" cy="13294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17" name="Google Shape;317;p43"/>
          <p:cNvPicPr preferRelativeResize="0"/>
          <p:nvPr/>
        </p:nvPicPr>
        <p:blipFill rotWithShape="1">
          <a:blip r:embed="rId4">
            <a:alphaModFix/>
          </a:blip>
          <a:srcRect b="9221" l="0" r="0" t="10592"/>
          <a:stretch/>
        </p:blipFill>
        <p:spPr>
          <a:xfrm>
            <a:off x="6890429" y="3247071"/>
            <a:ext cx="1329453" cy="1325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18" name="Google Shape;3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725" y="2115134"/>
            <a:ext cx="1329452" cy="1325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19" name="Google Shape;31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225" y="3196020"/>
            <a:ext cx="1329452" cy="13294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20" name="Google Shape;32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7625" y="1278839"/>
            <a:ext cx="1375200" cy="139956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27" name="Google Shape;327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8" name="Google Shape;328;p44"/>
          <p:cNvSpPr/>
          <p:nvPr/>
        </p:nvSpPr>
        <p:spPr>
          <a:xfrm>
            <a:off x="1026200" y="1293463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44"/>
          <p:cNvGrpSpPr/>
          <p:nvPr/>
        </p:nvGrpSpPr>
        <p:grpSpPr>
          <a:xfrm>
            <a:off x="1197129" y="1414761"/>
            <a:ext cx="252444" cy="351722"/>
            <a:chOff x="1394741" y="1512061"/>
            <a:chExt cx="252444" cy="351722"/>
          </a:xfrm>
        </p:grpSpPr>
        <p:sp>
          <p:nvSpPr>
            <p:cNvPr id="330" name="Google Shape;330;p44"/>
            <p:cNvSpPr/>
            <p:nvPr/>
          </p:nvSpPr>
          <p:spPr>
            <a:xfrm>
              <a:off x="1394741" y="1512061"/>
              <a:ext cx="252444" cy="351722"/>
            </a:xfrm>
            <a:custGeom>
              <a:rect b="b" l="l" r="r" t="t"/>
              <a:pathLst>
                <a:path extrusionOk="0" h="11050" w="7931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1515282" y="1534024"/>
              <a:ext cx="10631" cy="10281"/>
            </a:xfrm>
            <a:custGeom>
              <a:rect b="b" l="l" r="r" t="t"/>
              <a:pathLst>
                <a:path extrusionOk="0" h="323" w="334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1415972" y="1556018"/>
              <a:ext cx="208486" cy="274406"/>
            </a:xfrm>
            <a:custGeom>
              <a:rect b="b" l="l" r="r" t="t"/>
              <a:pathLst>
                <a:path extrusionOk="0" h="8621" w="655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1449330" y="1665927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1449330" y="1715168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1449330" y="1765205"/>
              <a:ext cx="31862" cy="31862"/>
            </a:xfrm>
            <a:custGeom>
              <a:rect b="b" l="l" r="r" t="t"/>
              <a:pathLst>
                <a:path extrusionOk="0" h="1001" w="1001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1493287" y="1665927"/>
              <a:ext cx="59522" cy="10631"/>
            </a:xfrm>
            <a:custGeom>
              <a:rect b="b" l="l" r="r" t="t"/>
              <a:pathLst>
                <a:path extrusionOk="0" h="334" w="187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1493287" y="1687890"/>
              <a:ext cx="98578" cy="10281"/>
            </a:xfrm>
            <a:custGeom>
              <a:rect b="b" l="l" r="r" t="t"/>
              <a:pathLst>
                <a:path extrusionOk="0" h="323" w="309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1493287" y="1715168"/>
              <a:ext cx="59522" cy="10663"/>
            </a:xfrm>
            <a:custGeom>
              <a:rect b="b" l="l" r="r" t="t"/>
              <a:pathLst>
                <a:path extrusionOk="0" h="335" w="187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1493287" y="1737545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1493287" y="1765205"/>
              <a:ext cx="59522" cy="10249"/>
            </a:xfrm>
            <a:custGeom>
              <a:rect b="b" l="l" r="r" t="t"/>
              <a:pathLst>
                <a:path extrusionOk="0" h="322" w="187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1493287" y="1786818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1493287" y="1583679"/>
              <a:ext cx="98578" cy="10249"/>
            </a:xfrm>
            <a:custGeom>
              <a:rect b="b" l="l" r="r" t="t"/>
              <a:pathLst>
                <a:path extrusionOk="0" h="322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1449330" y="1632951"/>
              <a:ext cx="142535" cy="10249"/>
            </a:xfrm>
            <a:custGeom>
              <a:rect b="b" l="l" r="r" t="t"/>
              <a:pathLst>
                <a:path extrusionOk="0" h="322" w="4478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1493287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1531579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1449712" y="1583679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44"/>
          <p:cNvSpPr/>
          <p:nvPr/>
        </p:nvSpPr>
        <p:spPr>
          <a:xfrm>
            <a:off x="1026200" y="2042725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4"/>
          <p:cNvSpPr/>
          <p:nvPr/>
        </p:nvSpPr>
        <p:spPr>
          <a:xfrm>
            <a:off x="1026200" y="2767188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/>
          <p:nvPr/>
        </p:nvSpPr>
        <p:spPr>
          <a:xfrm>
            <a:off x="1026200" y="349165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/>
          <p:nvPr/>
        </p:nvSpPr>
        <p:spPr>
          <a:xfrm>
            <a:off x="1026200" y="421610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4"/>
          <p:cNvSpPr txBox="1"/>
          <p:nvPr/>
        </p:nvSpPr>
        <p:spPr>
          <a:xfrm>
            <a:off x="1681600" y="139051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</a:t>
            </a:r>
            <a:endParaRPr/>
          </a:p>
        </p:txBody>
      </p:sp>
      <p:grpSp>
        <p:nvGrpSpPr>
          <p:cNvPr id="352" name="Google Shape;352;p44"/>
          <p:cNvGrpSpPr/>
          <p:nvPr/>
        </p:nvGrpSpPr>
        <p:grpSpPr>
          <a:xfrm>
            <a:off x="1150147" y="2166088"/>
            <a:ext cx="346406" cy="347552"/>
            <a:chOff x="3214972" y="3359188"/>
            <a:chExt cx="346406" cy="347552"/>
          </a:xfrm>
        </p:grpSpPr>
        <p:sp>
          <p:nvSpPr>
            <p:cNvPr id="353" name="Google Shape;353;p44"/>
            <p:cNvSpPr/>
            <p:nvPr/>
          </p:nvSpPr>
          <p:spPr>
            <a:xfrm>
              <a:off x="3301772" y="3386084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3301772" y="3410339"/>
              <a:ext cx="131904" cy="11395"/>
            </a:xfrm>
            <a:custGeom>
              <a:rect b="b" l="l" r="r" t="t"/>
              <a:pathLst>
                <a:path extrusionOk="0" h="358" w="414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3301772" y="3484980"/>
              <a:ext cx="71649" cy="11427"/>
            </a:xfrm>
            <a:custGeom>
              <a:rect b="b" l="l" r="r" t="t"/>
              <a:pathLst>
                <a:path extrusionOk="0" h="359" w="2251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3301772" y="3509234"/>
              <a:ext cx="130758" cy="11427"/>
            </a:xfrm>
            <a:custGeom>
              <a:rect b="b" l="l" r="r" t="t"/>
              <a:pathLst>
                <a:path extrusionOk="0" h="359" w="4108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3301772" y="3584671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3301772" y="3609308"/>
              <a:ext cx="129994" cy="11395"/>
            </a:xfrm>
            <a:custGeom>
              <a:rect b="b" l="l" r="r" t="t"/>
              <a:pathLst>
                <a:path extrusionOk="0" h="358" w="408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3214972" y="3458466"/>
              <a:ext cx="346406" cy="248274"/>
            </a:xfrm>
            <a:custGeom>
              <a:rect b="b" l="l" r="r" t="t"/>
              <a:pathLst>
                <a:path extrusionOk="0" h="7800" w="10883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3238462" y="3380005"/>
              <a:ext cx="49305" cy="47427"/>
            </a:xfrm>
            <a:custGeom>
              <a:rect b="b" l="l" r="r" t="t"/>
              <a:pathLst>
                <a:path extrusionOk="0" h="1490" w="154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3251353" y="3380482"/>
              <a:ext cx="43607" cy="34058"/>
            </a:xfrm>
            <a:custGeom>
              <a:rect b="b" l="l" r="r" t="t"/>
              <a:pathLst>
                <a:path extrusionOk="0" h="1070" w="137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3238462" y="3479314"/>
              <a:ext cx="49305" cy="47395"/>
            </a:xfrm>
            <a:custGeom>
              <a:rect b="b" l="l" r="r" t="t"/>
              <a:pathLst>
                <a:path extrusionOk="0" h="1489" w="1549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3251353" y="3479792"/>
              <a:ext cx="43607" cy="34408"/>
            </a:xfrm>
            <a:custGeom>
              <a:rect b="b" l="l" r="r" t="t"/>
              <a:pathLst>
                <a:path extrusionOk="0" h="1081" w="137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3238462" y="3578210"/>
              <a:ext cx="49305" cy="47809"/>
            </a:xfrm>
            <a:custGeom>
              <a:rect b="b" l="l" r="r" t="t"/>
              <a:pathLst>
                <a:path extrusionOk="0" h="1502" w="1549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3251353" y="3579133"/>
              <a:ext cx="42843" cy="34376"/>
            </a:xfrm>
            <a:custGeom>
              <a:rect b="b" l="l" r="r" t="t"/>
              <a:pathLst>
                <a:path extrusionOk="0" h="1080" w="1346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3215736" y="3359188"/>
              <a:ext cx="253558" cy="89442"/>
            </a:xfrm>
            <a:custGeom>
              <a:rect b="b" l="l" r="r" t="t"/>
              <a:pathLst>
                <a:path extrusionOk="0" h="2810" w="7966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44"/>
          <p:cNvSpPr txBox="1"/>
          <p:nvPr/>
        </p:nvSpPr>
        <p:spPr>
          <a:xfrm>
            <a:off x="1681600" y="213976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Backlog</a:t>
            </a:r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1681600" y="2864238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1681600" y="358871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Daily Meetings</a:t>
            </a:r>
            <a:endParaRPr/>
          </a:p>
        </p:txBody>
      </p:sp>
      <p:sp>
        <p:nvSpPr>
          <p:cNvPr id="370" name="Google Shape;370;p44"/>
          <p:cNvSpPr txBox="1"/>
          <p:nvPr/>
        </p:nvSpPr>
        <p:spPr>
          <a:xfrm>
            <a:off x="1681600" y="4313188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Burndown Chart</a:t>
            </a:r>
            <a:endParaRPr/>
          </a:p>
        </p:txBody>
      </p:sp>
      <p:grpSp>
        <p:nvGrpSpPr>
          <p:cNvPr id="371" name="Google Shape;371;p44"/>
          <p:cNvGrpSpPr/>
          <p:nvPr/>
        </p:nvGrpSpPr>
        <p:grpSpPr>
          <a:xfrm>
            <a:off x="1157351" y="2898343"/>
            <a:ext cx="331993" cy="331993"/>
            <a:chOff x="870939" y="2439293"/>
            <a:chExt cx="331993" cy="331993"/>
          </a:xfrm>
        </p:grpSpPr>
        <p:sp>
          <p:nvSpPr>
            <p:cNvPr id="372" name="Google Shape;372;p44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1002068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4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4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44"/>
          <p:cNvGrpSpPr/>
          <p:nvPr/>
        </p:nvGrpSpPr>
        <p:grpSpPr>
          <a:xfrm>
            <a:off x="1119274" y="3638910"/>
            <a:ext cx="408156" cy="299783"/>
            <a:chOff x="1289311" y="2926222"/>
            <a:chExt cx="408156" cy="299783"/>
          </a:xfrm>
        </p:grpSpPr>
        <p:sp>
          <p:nvSpPr>
            <p:cNvPr id="389" name="Google Shape;389;p44"/>
            <p:cNvSpPr/>
            <p:nvPr/>
          </p:nvSpPr>
          <p:spPr>
            <a:xfrm>
              <a:off x="1334029" y="2952385"/>
              <a:ext cx="318339" cy="216395"/>
            </a:xfrm>
            <a:custGeom>
              <a:rect b="b" l="l" r="r" t="t"/>
              <a:pathLst>
                <a:path extrusionOk="0" h="6799" w="10002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1289311" y="2926222"/>
              <a:ext cx="408156" cy="299783"/>
            </a:xfrm>
            <a:custGeom>
              <a:rect b="b" l="l" r="r" t="t"/>
              <a:pathLst>
                <a:path extrusionOk="0" h="9419" w="12824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44"/>
          <p:cNvGrpSpPr/>
          <p:nvPr/>
        </p:nvGrpSpPr>
        <p:grpSpPr>
          <a:xfrm>
            <a:off x="1210019" y="4331520"/>
            <a:ext cx="226661" cy="363467"/>
            <a:chOff x="5211031" y="1969108"/>
            <a:chExt cx="226661" cy="363467"/>
          </a:xfrm>
        </p:grpSpPr>
        <p:sp>
          <p:nvSpPr>
            <p:cNvPr id="392" name="Google Shape;392;p44"/>
            <p:cNvSpPr/>
            <p:nvPr/>
          </p:nvSpPr>
          <p:spPr>
            <a:xfrm>
              <a:off x="5211031" y="1969108"/>
              <a:ext cx="226661" cy="363467"/>
            </a:xfrm>
            <a:custGeom>
              <a:rect b="b" l="l" r="r" t="t"/>
              <a:pathLst>
                <a:path extrusionOk="0" h="11419" w="7121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4"/>
            <p:cNvSpPr/>
            <p:nvPr/>
          </p:nvSpPr>
          <p:spPr>
            <a:xfrm rot="5400000">
              <a:off x="5250468" y="2060046"/>
              <a:ext cx="147819" cy="107649"/>
            </a:xfrm>
            <a:custGeom>
              <a:rect b="b" l="l" r="r" t="t"/>
              <a:pathLst>
                <a:path extrusionOk="0" h="3382" w="4644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44"/>
          <p:cNvSpPr/>
          <p:nvPr/>
        </p:nvSpPr>
        <p:spPr>
          <a:xfrm>
            <a:off x="3582150" y="1293463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3582150" y="2042725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/>
          <p:nvPr/>
        </p:nvSpPr>
        <p:spPr>
          <a:xfrm>
            <a:off x="3582150" y="2767188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"/>
          <p:cNvSpPr/>
          <p:nvPr/>
        </p:nvSpPr>
        <p:spPr>
          <a:xfrm>
            <a:off x="3582150" y="349165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3582150" y="421610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4"/>
          <p:cNvSpPr txBox="1"/>
          <p:nvPr/>
        </p:nvSpPr>
        <p:spPr>
          <a:xfrm>
            <a:off x="4237550" y="139051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Impediment Log</a:t>
            </a:r>
            <a:endParaRPr/>
          </a:p>
        </p:txBody>
      </p:sp>
      <p:sp>
        <p:nvSpPr>
          <p:cNvPr id="400" name="Google Shape;400;p44"/>
          <p:cNvSpPr txBox="1"/>
          <p:nvPr/>
        </p:nvSpPr>
        <p:spPr>
          <a:xfrm>
            <a:off x="4237550" y="213976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Incremento</a:t>
            </a:r>
            <a:endParaRPr/>
          </a:p>
        </p:txBody>
      </p:sp>
      <p:sp>
        <p:nvSpPr>
          <p:cNvPr id="401" name="Google Shape;401;p44"/>
          <p:cNvSpPr txBox="1"/>
          <p:nvPr/>
        </p:nvSpPr>
        <p:spPr>
          <a:xfrm>
            <a:off x="4237550" y="2864238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Review</a:t>
            </a:r>
            <a:endParaRPr/>
          </a:p>
        </p:txBody>
      </p:sp>
      <p:sp>
        <p:nvSpPr>
          <p:cNvPr id="402" name="Google Shape;402;p44"/>
          <p:cNvSpPr txBox="1"/>
          <p:nvPr/>
        </p:nvSpPr>
        <p:spPr>
          <a:xfrm>
            <a:off x="4237550" y="3588725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Acta Sprint Review</a:t>
            </a:r>
            <a:endParaRPr/>
          </a:p>
        </p:txBody>
      </p:sp>
      <p:sp>
        <p:nvSpPr>
          <p:cNvPr id="403" name="Google Shape;403;p44"/>
          <p:cNvSpPr txBox="1"/>
          <p:nvPr/>
        </p:nvSpPr>
        <p:spPr>
          <a:xfrm>
            <a:off x="4237550" y="4313200"/>
            <a:ext cx="20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Retrospective</a:t>
            </a:r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3702120" y="2150291"/>
            <a:ext cx="354363" cy="354395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44"/>
          <p:cNvGrpSpPr/>
          <p:nvPr/>
        </p:nvGrpSpPr>
        <p:grpSpPr>
          <a:xfrm>
            <a:off x="3687889" y="4333989"/>
            <a:ext cx="382828" cy="358601"/>
            <a:chOff x="2753373" y="2902523"/>
            <a:chExt cx="347552" cy="325557"/>
          </a:xfrm>
        </p:grpSpPr>
        <p:sp>
          <p:nvSpPr>
            <p:cNvPr id="406" name="Google Shape;406;p44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44"/>
          <p:cNvGrpSpPr/>
          <p:nvPr/>
        </p:nvGrpSpPr>
        <p:grpSpPr>
          <a:xfrm>
            <a:off x="3739283" y="3651040"/>
            <a:ext cx="280072" cy="275520"/>
            <a:chOff x="4210933" y="2926777"/>
            <a:chExt cx="280072" cy="275520"/>
          </a:xfrm>
        </p:grpSpPr>
        <p:sp>
          <p:nvSpPr>
            <p:cNvPr id="413" name="Google Shape;413;p44"/>
            <p:cNvSpPr/>
            <p:nvPr/>
          </p:nvSpPr>
          <p:spPr>
            <a:xfrm>
              <a:off x="4490623" y="2970352"/>
              <a:ext cx="32" cy="414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4489859" y="29695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4210933" y="2944952"/>
              <a:ext cx="280072" cy="257346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4212047" y="2926777"/>
              <a:ext cx="144826" cy="234619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4246550" y="2996103"/>
              <a:ext cx="28074" cy="2810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4285956" y="3015456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4285956" y="3001800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4246550" y="3060177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4285956" y="3080261"/>
              <a:ext cx="97814" cy="837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4285956" y="3066224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4246550" y="3124601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4285956" y="3143921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4285956" y="3130266"/>
              <a:ext cx="30366" cy="837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44"/>
          <p:cNvGrpSpPr/>
          <p:nvPr/>
        </p:nvGrpSpPr>
        <p:grpSpPr>
          <a:xfrm>
            <a:off x="3707041" y="2892285"/>
            <a:ext cx="344528" cy="344114"/>
            <a:chOff x="4674791" y="1977447"/>
            <a:chExt cx="344528" cy="344114"/>
          </a:xfrm>
        </p:grpSpPr>
        <p:sp>
          <p:nvSpPr>
            <p:cNvPr id="427" name="Google Shape;427;p44"/>
            <p:cNvSpPr/>
            <p:nvPr/>
          </p:nvSpPr>
          <p:spPr>
            <a:xfrm>
              <a:off x="4696022" y="1996768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473389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477180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4674791" y="1977447"/>
              <a:ext cx="344528" cy="344114"/>
            </a:xfrm>
            <a:custGeom>
              <a:rect b="b" l="l" r="r" t="t"/>
              <a:pathLst>
                <a:path extrusionOk="0" h="10811" w="10824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4696022" y="2073160"/>
              <a:ext cx="13655" cy="27469"/>
            </a:xfrm>
            <a:custGeom>
              <a:rect b="b" l="l" r="r" t="t"/>
              <a:pathLst>
                <a:path extrusionOk="0" h="863" w="429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4711173" y="2279419"/>
              <a:ext cx="28456" cy="10695"/>
            </a:xfrm>
            <a:custGeom>
              <a:rect b="b" l="l" r="r" t="t"/>
              <a:pathLst>
                <a:path extrusionOk="0" h="336" w="894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4714197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4747173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4750196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4696022" y="2107791"/>
              <a:ext cx="10631" cy="28838"/>
            </a:xfrm>
            <a:custGeom>
              <a:rect b="b" l="l" r="r" t="t"/>
              <a:pathLst>
                <a:path extrusionOk="0" h="906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4695640" y="2251058"/>
              <a:ext cx="12541" cy="28074"/>
            </a:xfrm>
            <a:custGeom>
              <a:rect b="b" l="l" r="r" t="t"/>
              <a:pathLst>
                <a:path extrusionOk="0" h="882" w="39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4782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4696022" y="2143409"/>
              <a:ext cx="10631" cy="28456"/>
            </a:xfrm>
            <a:custGeom>
              <a:rect b="b" l="l" r="r" t="t"/>
              <a:pathLst>
                <a:path extrusionOk="0" h="894" w="33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4696022" y="2215440"/>
              <a:ext cx="10631" cy="28074"/>
            </a:xfrm>
            <a:custGeom>
              <a:rect b="b" l="l" r="r" t="t"/>
              <a:pathLst>
                <a:path extrusionOk="0" h="882" w="334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4696022" y="2179441"/>
              <a:ext cx="10631" cy="28424"/>
            </a:xfrm>
            <a:custGeom>
              <a:rect b="b" l="l" r="r" t="t"/>
              <a:pathLst>
                <a:path extrusionOk="0" h="893" w="334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4854790" y="2146847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854790" y="2110847"/>
              <a:ext cx="10281" cy="28424"/>
            </a:xfrm>
            <a:custGeom>
              <a:rect b="b" l="l" r="r" t="t"/>
              <a:pathLst>
                <a:path extrusionOk="0" h="893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4854790" y="2182846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4852912" y="2075738"/>
              <a:ext cx="12159" cy="27915"/>
            </a:xfrm>
            <a:custGeom>
              <a:rect b="b" l="l" r="r" t="t"/>
              <a:pathLst>
                <a:path extrusionOk="0" h="877" w="382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4854790" y="2218464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4821464" y="2064598"/>
              <a:ext cx="29188" cy="10249"/>
            </a:xfrm>
            <a:custGeom>
              <a:rect b="b" l="l" r="r" t="t"/>
              <a:pathLst>
                <a:path extrusionOk="0" h="322" w="917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4785464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4818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4851002" y="2253700"/>
              <a:ext cx="14069" cy="28074"/>
            </a:xfrm>
            <a:custGeom>
              <a:rect b="b" l="l" r="r" t="t"/>
              <a:pathLst>
                <a:path extrusionOk="0" h="882" w="442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4883596" y="2064980"/>
              <a:ext cx="107299" cy="99310"/>
            </a:xfrm>
            <a:custGeom>
              <a:rect b="b" l="l" r="r" t="t"/>
              <a:pathLst>
                <a:path extrusionOk="0" h="3120" w="3371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4882864" y="2190422"/>
              <a:ext cx="107267" cy="99692"/>
            </a:xfrm>
            <a:custGeom>
              <a:rect b="b" l="l" r="r" t="t"/>
              <a:pathLst>
                <a:path extrusionOk="0" h="3132" w="337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44"/>
          <p:cNvGrpSpPr/>
          <p:nvPr/>
        </p:nvGrpSpPr>
        <p:grpSpPr>
          <a:xfrm>
            <a:off x="3700280" y="1417416"/>
            <a:ext cx="358069" cy="317995"/>
            <a:chOff x="3584280" y="3699191"/>
            <a:chExt cx="358069" cy="317995"/>
          </a:xfrm>
        </p:grpSpPr>
        <p:sp>
          <p:nvSpPr>
            <p:cNvPr id="454" name="Google Shape;454;p44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